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ms-office.activeX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87" r:id="rId5"/>
    <p:sldId id="259" r:id="rId6"/>
    <p:sldId id="282" r:id="rId7"/>
    <p:sldId id="285" r:id="rId8"/>
    <p:sldId id="278" r:id="rId9"/>
    <p:sldId id="276" r:id="rId10"/>
    <p:sldId id="277" r:id="rId11"/>
    <p:sldId id="274" r:id="rId12"/>
    <p:sldId id="258" r:id="rId13"/>
    <p:sldId id="275" r:id="rId14"/>
    <p:sldId id="280" r:id="rId15"/>
    <p:sldId id="281" r:id="rId16"/>
    <p:sldId id="283" r:id="rId17"/>
    <p:sldId id="261" r:id="rId18"/>
    <p:sldId id="284" r:id="rId19"/>
    <p:sldId id="28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87269438" cy="1872694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7CDB-EB09-4478-B2B4-25319EC3A612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F2EC-230D-4684-BA58-AD00ADF1B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6086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7CDB-EB09-4478-B2B4-25319EC3A612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F2EC-230D-4684-BA58-AD00ADF1B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9576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7CDB-EB09-4478-B2B4-25319EC3A612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F2EC-230D-4684-BA58-AD00ADF1B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7662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7CDB-EB09-4478-B2B4-25319EC3A612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F2EC-230D-4684-BA58-AD00ADF1B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899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7CDB-EB09-4478-B2B4-25319EC3A612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F2EC-230D-4684-BA58-AD00ADF1B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393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7CDB-EB09-4478-B2B4-25319EC3A612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F2EC-230D-4684-BA58-AD00ADF1B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8998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7CDB-EB09-4478-B2B4-25319EC3A612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F2EC-230D-4684-BA58-AD00ADF1B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0115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7CDB-EB09-4478-B2B4-25319EC3A612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F2EC-230D-4684-BA58-AD00ADF1B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8337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7CDB-EB09-4478-B2B4-25319EC3A612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F2EC-230D-4684-BA58-AD00ADF1B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6172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7CDB-EB09-4478-B2B4-25319EC3A612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F2EC-230D-4684-BA58-AD00ADF1B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9158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7CDB-EB09-4478-B2B4-25319EC3A612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F2EC-230D-4684-BA58-AD00ADF1B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284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F7CDB-EB09-4478-B2B4-25319EC3A612}" type="datetimeFigureOut">
              <a:rPr lang="en-US" smtClean="0"/>
              <a:pPr/>
              <a:t>11/9/2013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DF2EC-230D-4684-BA58-AD00ADF1B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312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7220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2" y="5907405"/>
            <a:ext cx="909638" cy="895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7440" y="1639907"/>
            <a:ext cx="6400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Risk Conversations: 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Best Practices for Becoming Change Shepherds on Campus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7440" y="3977640"/>
            <a:ext cx="6400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Thomas J. Tobin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Northeastern Illinois University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271" b="1786"/>
          <a:stretch/>
        </p:blipFill>
        <p:spPr>
          <a:xfrm>
            <a:off x="365760" y="1639907"/>
            <a:ext cx="2011680" cy="36665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="" xmlns:p14="http://schemas.microsoft.com/office/powerpoint/2010/main" val="358495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7220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2" y="5907405"/>
            <a:ext cx="909638" cy="895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29659" y="6124247"/>
            <a:ext cx="3214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Remove One Element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6080" y="1234440"/>
            <a:ext cx="56692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Once you have all of the major tasks defined for the project, do a “back of the envelope” </a:t>
            </a:r>
            <a:r>
              <a:rPr lang="en-US" sz="24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risk assessment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Find out which tasks are </a:t>
            </a:r>
            <a:r>
              <a:rPr lang="en-US" sz="24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critical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and which are not by removing individual tasks from the project, and assessing the impact.</a:t>
            </a:r>
          </a:p>
          <a:p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576" r="46919" b="9830"/>
          <a:stretch/>
        </p:blipFill>
        <p:spPr>
          <a:xfrm>
            <a:off x="262903" y="1234440"/>
            <a:ext cx="2578336" cy="329184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77806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721" r="14109"/>
          <a:stretch/>
        </p:blipFill>
        <p:spPr>
          <a:xfrm>
            <a:off x="497830" y="1912770"/>
            <a:ext cx="3610393" cy="34220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Rectangle 4"/>
          <p:cNvSpPr/>
          <p:nvPr/>
        </p:nvSpPr>
        <p:spPr>
          <a:xfrm>
            <a:off x="0" y="617220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2" y="5907405"/>
            <a:ext cx="909638" cy="895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3716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Preparing for Risks: Pharaoh’s Bling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08224" y="1760369"/>
            <a:ext cx="44871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What’s </a:t>
            </a:r>
            <a:r>
              <a:rPr lang="en-US" sz="2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likely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 (and not likely) to happen?</a:t>
            </a:r>
          </a:p>
          <a:p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What are (and aren’t) </a:t>
            </a:r>
            <a:r>
              <a:rPr lang="en-US" sz="2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risks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?</a:t>
            </a:r>
          </a:p>
          <a:p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How will you </a:t>
            </a:r>
            <a:r>
              <a:rPr lang="en-US" sz="2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respond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 when risks arise?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0" y="1197738"/>
            <a:ext cx="1819374" cy="590213"/>
          </a:xfrm>
          <a:prstGeom prst="wedgeEllipseCallout">
            <a:avLst>
              <a:gd name="adj1" fmla="val 14155"/>
              <a:gd name="adj2" fmla="val 7329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Um, is that blood?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2560320" y="1197739"/>
            <a:ext cx="1280160" cy="1024184"/>
          </a:xfrm>
          <a:prstGeom prst="wedgeEllipseCallout">
            <a:avLst>
              <a:gd name="adj1" fmla="val -31879"/>
              <a:gd name="adj2" fmla="val 614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Yup. We’re hosed.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72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7220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2" y="5907405"/>
            <a:ext cx="909638" cy="895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15103" y="6124247"/>
            <a:ext cx="252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Risk Assessment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6080" y="1234440"/>
            <a:ext cx="56692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ategorize risks by </a:t>
            </a:r>
            <a:r>
              <a:rPr lang="en-US" sz="24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event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probability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and </a:t>
            </a:r>
            <a:r>
              <a:rPr lang="en-US" sz="24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impact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create a </a:t>
            </a:r>
            <a:r>
              <a:rPr lang="en-US" sz="24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P&amp;I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value. Also:</a:t>
            </a:r>
          </a:p>
          <a:p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Document Review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Brainstorming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Anonymous Expertise (Delphi)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Interviews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SWOT Analysis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Assumption Analysis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Flow-Chart/Ishikawa Diagrams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Prioritization: Important &amp; Urgent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234439"/>
            <a:ext cx="2143656" cy="433131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17526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7220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2" y="5907405"/>
            <a:ext cx="909638" cy="895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04284" y="6124247"/>
            <a:ext cx="2239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Risk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Prediction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6080" y="1234440"/>
            <a:ext cx="56692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Once you have a </a:t>
            </a:r>
            <a:r>
              <a:rPr lang="en-US" sz="24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P&amp;I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value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the known risks, 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prioritize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them:</a:t>
            </a:r>
          </a:p>
          <a:p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Deal only with 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important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urgent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 for what’s 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likely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Communicate with stakeholders about possible risk 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responses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Evaluate both 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negative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positive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risks with stakeholders.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1" y="1234440"/>
            <a:ext cx="2377440" cy="36576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93203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7220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2" y="5907405"/>
            <a:ext cx="909638" cy="895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76282" y="6124247"/>
            <a:ext cx="2667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Risk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Management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6080" y="1234440"/>
            <a:ext cx="56692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Strategies for </a:t>
            </a:r>
            <a:r>
              <a:rPr lang="en-US" sz="24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negative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risks: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Avoid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Transfer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Mitigate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Accept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Strategies for </a:t>
            </a:r>
            <a:r>
              <a:rPr lang="en-US" sz="24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positive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risks: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Exploit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Share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Enhance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Accept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6371"/>
          <a:stretch/>
        </p:blipFill>
        <p:spPr>
          <a:xfrm>
            <a:off x="286575" y="1417320"/>
            <a:ext cx="2456625" cy="329184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24310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2062"/>
          <a:stretch/>
        </p:blipFill>
        <p:spPr>
          <a:xfrm>
            <a:off x="477147" y="1972337"/>
            <a:ext cx="3600969" cy="3429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Rectangle 4"/>
          <p:cNvSpPr/>
          <p:nvPr/>
        </p:nvSpPr>
        <p:spPr>
          <a:xfrm>
            <a:off x="0" y="617220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2" y="5907405"/>
            <a:ext cx="909638" cy="895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3716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Implementing a Plan: Pharaoh’s Bling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08224" y="1972337"/>
            <a:ext cx="42910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What good </a:t>
            </a:r>
            <a:r>
              <a:rPr lang="en-US" sz="2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outcomes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 do you want to achieve?</a:t>
            </a:r>
          </a:p>
          <a:p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Who in your institution can help you to </a:t>
            </a:r>
            <a:r>
              <a:rPr lang="en-US" sz="2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communicate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 about risks?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477148" y="1051560"/>
            <a:ext cx="2631812" cy="1280160"/>
          </a:xfrm>
          <a:prstGeom prst="cloudCallout">
            <a:avLst>
              <a:gd name="adj1" fmla="val 37794"/>
              <a:gd name="adj2" fmla="val 6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 hope they like the sun porch I added.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908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7220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2" y="5907405"/>
            <a:ext cx="909638" cy="895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33239" y="6124247"/>
            <a:ext cx="3010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Communicating Risk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6080" y="1234440"/>
            <a:ext cx="58521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order to </a:t>
            </a:r>
            <a:r>
              <a:rPr lang="en-US" sz="24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monitor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sz="24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control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risks, plan to communicate:</a:t>
            </a:r>
          </a:p>
          <a:p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Hold status meetings.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Report on 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trend analysis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Create a “chain of communication.”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Share a 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risk register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Customize data for stakeholders.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Create 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feedback loops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6044"/>
          <a:stretch/>
        </p:blipFill>
        <p:spPr>
          <a:xfrm>
            <a:off x="169682" y="1965960"/>
            <a:ext cx="2634465" cy="256032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Cloud Callout 8"/>
          <p:cNvSpPr/>
          <p:nvPr/>
        </p:nvSpPr>
        <p:spPr>
          <a:xfrm>
            <a:off x="1486914" y="502920"/>
            <a:ext cx="1439166" cy="1280160"/>
          </a:xfrm>
          <a:prstGeom prst="cloudCallout">
            <a:avLst>
              <a:gd name="adj1" fmla="val 2748"/>
              <a:gd name="adj2" fmla="val 8311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dirty="0" smtClean="0">
                <a:solidFill>
                  <a:schemeClr val="tx1"/>
                </a:solidFill>
              </a:rPr>
              <a:t>ere we go again…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0" y="1246695"/>
            <a:ext cx="1828800" cy="914400"/>
          </a:xfrm>
          <a:prstGeom prst="wedgeEllipseCallout">
            <a:avLst>
              <a:gd name="adj1" fmla="val -603"/>
              <a:gd name="adj2" fmla="val 7384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 let it be written!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268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7220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2" y="5907405"/>
            <a:ext cx="909638" cy="895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0702" y="6124247"/>
            <a:ext cx="2443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Freedom to Risk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6080" y="1234440"/>
            <a:ext cx="56692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Strategies for 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risk conversations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Set 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expectations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Bring the 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data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Let the stakeholders 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lead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Behaviors for 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change shepherds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Ask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first (with suggestions).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Determine group risk 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acceptance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58" t="2072" r="5567" b="6910"/>
          <a:stretch/>
        </p:blipFill>
        <p:spPr>
          <a:xfrm>
            <a:off x="169682" y="1234440"/>
            <a:ext cx="2724150" cy="393382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51807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299" r="16186"/>
          <a:stretch/>
        </p:blipFill>
        <p:spPr>
          <a:xfrm>
            <a:off x="458237" y="2027191"/>
            <a:ext cx="3626963" cy="3429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Rectangle 4"/>
          <p:cNvSpPr/>
          <p:nvPr/>
        </p:nvSpPr>
        <p:spPr>
          <a:xfrm>
            <a:off x="0" y="617220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2" y="5907405"/>
            <a:ext cx="909638" cy="895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3716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Take-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Aways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: Pharaoh’s Bling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08224" y="1541450"/>
            <a:ext cx="42910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What did you learn from </a:t>
            </a:r>
            <a:r>
              <a:rPr lang="en-US" sz="2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Pharaoh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 that you can use in your own institution?</a:t>
            </a:r>
          </a:p>
          <a:p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Share your own risk stories, and say how you’ll become a </a:t>
            </a:r>
            <a:r>
              <a:rPr lang="en-US" sz="2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change shepherd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 and hold </a:t>
            </a:r>
            <a:r>
              <a:rPr lang="en-US" sz="2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risk conversations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at your institution.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458237" y="1051560"/>
            <a:ext cx="2833603" cy="1805166"/>
          </a:xfrm>
          <a:prstGeom prst="cloudCallout">
            <a:avLst>
              <a:gd name="adj1" fmla="val 43338"/>
              <a:gd name="adj2" fmla="val 14688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Why does traffic always slow down in the Fort Pitt Tunnel?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760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2093998"/>
            <a:ext cx="4064000" cy="271145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0" y="617220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2" y="5907405"/>
            <a:ext cx="909638" cy="895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33172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Thank You!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12424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t-tobin@neiu.edu</a:t>
            </a:r>
          </a:p>
        </p:txBody>
      </p:sp>
    </p:spTree>
    <p:extLst>
      <p:ext uri="{BB962C8B-B14F-4D97-AF65-F5344CB8AC3E}">
        <p14:creationId xmlns="" xmlns:p14="http://schemas.microsoft.com/office/powerpoint/2010/main" val="119336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7220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2" y="5907405"/>
            <a:ext cx="909638" cy="895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3716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Thought Exercise: Pharaoh’s Bling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08224" y="1544985"/>
            <a:ext cx="429105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Pharaoh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 has chosen </a:t>
            </a:r>
            <a:r>
              <a:rPr lang="en-US" sz="2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you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 to build a fitting monument to his eternal glory.</a:t>
            </a:r>
          </a:p>
          <a:p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What </a:t>
            </a:r>
            <a:r>
              <a:rPr lang="en-US" sz="2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risks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 are associated with starting, and then keeping the project going?</a:t>
            </a: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  <a:cs typeface="Arial" pitchFamily="34" charset="0"/>
            </a:endParaRPr>
          </a:p>
          <a:p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P.S.: Don’t make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Yul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Brynner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 mad!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28" r="32082"/>
          <a:stretch/>
        </p:blipFill>
        <p:spPr>
          <a:xfrm>
            <a:off x="365760" y="1965960"/>
            <a:ext cx="3638746" cy="3429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Rectangle 8"/>
          <p:cNvSpPr/>
          <p:nvPr/>
        </p:nvSpPr>
        <p:spPr>
          <a:xfrm rot="21389324">
            <a:off x="731520" y="4982170"/>
            <a:ext cx="184698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Papyrus" pitchFamily="66" charset="0"/>
              </a:rPr>
              <a:t>Pharaoh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Papyru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 rot="21313633">
            <a:off x="2578500" y="3680460"/>
            <a:ext cx="94448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Papyrus" pitchFamily="66" charset="0"/>
              </a:rPr>
              <a:t>you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Papyrus" pitchFamily="66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169682" y="1051560"/>
            <a:ext cx="2194560" cy="1321503"/>
          </a:xfrm>
          <a:prstGeom prst="cloudCallout">
            <a:avLst>
              <a:gd name="adj1" fmla="val 24700"/>
              <a:gd name="adj2" fmla="val 722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01" y="1194082"/>
            <a:ext cx="1240760" cy="1036458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2754512" y="875615"/>
            <a:ext cx="1078426" cy="955743"/>
          </a:xfrm>
          <a:prstGeom prst="cloudCallout">
            <a:avLst>
              <a:gd name="adj1" fmla="val -17336"/>
              <a:gd name="adj2" fmla="val 8025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50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7220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2" y="5907405"/>
            <a:ext cx="909638" cy="8953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66316" y="6124247"/>
            <a:ext cx="2077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Who Are We?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6080" y="1234440"/>
            <a:ext cx="5669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Who’s here today?</a:t>
            </a:r>
          </a:p>
          <a:p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Let’s </a:t>
            </a:r>
            <a:r>
              <a:rPr lang="en-US" sz="24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customize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our session based on our </a:t>
            </a:r>
            <a:r>
              <a:rPr lang="en-US" sz="24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roles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4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industries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31899" y="1234440"/>
            <a:ext cx="2503301" cy="2194561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443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7220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2" y="5907405"/>
            <a:ext cx="909638" cy="8953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80551" y="6124247"/>
            <a:ext cx="3463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Well . . . Did You Know?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controls>
      <p:control spid="1026" name="ShockwaveFlash1" r:id="rId2" imgW="9142560" imgH="5626080"/>
    </p:controls>
    <p:extLst>
      <p:ext uri="{BB962C8B-B14F-4D97-AF65-F5344CB8AC3E}">
        <p14:creationId xmlns="" xmlns:p14="http://schemas.microsoft.com/office/powerpoint/2010/main" val="3443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7220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2" y="5907405"/>
            <a:ext cx="909638" cy="895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11466" y="6124247"/>
            <a:ext cx="2232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What’s a Risk?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26080" y="1234440"/>
            <a:ext cx="5669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Risk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refers to any uncertain event.</a:t>
            </a:r>
          </a:p>
          <a:p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Issues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are factors that are well known in advance (e.g., funds need to be approved), while </a:t>
            </a:r>
            <a:r>
              <a:rPr lang="en-US" sz="24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risks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are the uncertainties in the project.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70715" y="1234440"/>
            <a:ext cx="2472485" cy="329411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57369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7220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2" y="5907405"/>
            <a:ext cx="909638" cy="895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4869" y="6124247"/>
            <a:ext cx="3849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Positive and Negative Risk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6080" y="1234440"/>
            <a:ext cx="5669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Risk can be 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positive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or 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negative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 all know what negative risks are: the risk is that something will go wrong.</a:t>
            </a:r>
          </a:p>
          <a:p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Positive risk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 taking a chance in order to achieve a benefit or savings.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974" r="10609"/>
          <a:stretch/>
        </p:blipFill>
        <p:spPr>
          <a:xfrm>
            <a:off x="250752" y="1301841"/>
            <a:ext cx="2492447" cy="413583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58203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7220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2" y="5907405"/>
            <a:ext cx="909638" cy="895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91840" y="6124247"/>
            <a:ext cx="585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Project Management Processes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85124400"/>
              </p:ext>
            </p:extLst>
          </p:nvPr>
        </p:nvGraphicFramePr>
        <p:xfrm>
          <a:off x="0" y="27827"/>
          <a:ext cx="9144000" cy="5577596"/>
        </p:xfrm>
        <a:graphic>
          <a:graphicData uri="http://schemas.openxmlformats.org/drawingml/2006/table">
            <a:tbl>
              <a:tblPr firstRow="1" firstCol="1" bandRow="1"/>
              <a:tblGrid>
                <a:gridCol w="831276"/>
                <a:gridCol w="996693"/>
                <a:gridCol w="913984"/>
                <a:gridCol w="913984"/>
                <a:gridCol w="914677"/>
                <a:gridCol w="914677"/>
                <a:gridCol w="749257"/>
                <a:gridCol w="1080098"/>
                <a:gridCol w="914677"/>
                <a:gridCol w="914677"/>
              </a:tblGrid>
              <a:tr h="2719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Integration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Scope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Time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Cost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Quality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Human Resources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Communications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Risk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Procurement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5062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Initiating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Develop </a:t>
                      </a: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Project Charter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Identify </a:t>
                      </a: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Stakeholders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19834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Planning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Develop Project Management Plan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Collect Requirements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Define Scope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Create WBS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Define Activities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Sequence Activities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Estimate Activity Resources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Estimate Activity Durations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Develop Schedule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Estimate Costs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Determine Budget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Plan Quality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Develop Human Resource Plan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Plan Communications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Plan Risk Management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Identify Risks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Perform </a:t>
                      </a:r>
                      <a:r>
                        <a:rPr lang="en-US" sz="9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Qual</a:t>
                      </a: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/Quant Risk Analysis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Plan Risk Responses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Plan Procurements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14545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Executing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Direct and Manage Project Execution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Perform Quality Assurance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Acquire Project Team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Develop Project Team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Manage Project Team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Distribute Information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Manage Stakeholder Expectations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Conduct Procurements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7933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Monitoring &amp; Controlling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Monitor &amp; Control Project Work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Perform Integrated Change Control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Verify Scope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Control Scope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Control Schedule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Control Costs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Perform Quality Control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Report Performance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Monitor &amp; Control Risks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Administer Procurements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07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Closing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Close </a:t>
                      </a: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Project or Phase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Close </a:t>
                      </a: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Procurements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62" marR="4506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2721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7220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2" y="5907405"/>
            <a:ext cx="909638" cy="895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3716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Framing the Task: Pharaoh’s Bling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08224" y="1544985"/>
            <a:ext cx="42910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What would happen if things went </a:t>
            </a:r>
            <a:r>
              <a:rPr lang="en-US" sz="2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other than as expected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?</a:t>
            </a:r>
          </a:p>
          <a:p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How many elements could you </a:t>
            </a:r>
            <a:r>
              <a:rPr lang="en-US" sz="2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remove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 from the project before the objective is endangered?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44" r="32785"/>
          <a:stretch/>
        </p:blipFill>
        <p:spPr>
          <a:xfrm>
            <a:off x="507256" y="1596665"/>
            <a:ext cx="3600968" cy="3429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Rounded Rectangular Callout 2"/>
          <p:cNvSpPr/>
          <p:nvPr/>
        </p:nvSpPr>
        <p:spPr>
          <a:xfrm>
            <a:off x="1079320" y="1051560"/>
            <a:ext cx="1663880" cy="731520"/>
          </a:xfrm>
          <a:prstGeom prst="wedgeRoundRectCallout">
            <a:avLst>
              <a:gd name="adj1" fmla="val -14411"/>
              <a:gd name="adj2" fmla="val 16817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Okay, people. Break’s over!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588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172200"/>
            <a:ext cx="914400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2" y="5907405"/>
            <a:ext cx="909638" cy="895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18336" y="6124247"/>
            <a:ext cx="242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Pre-Mortem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515" r="9313"/>
          <a:stretch/>
        </p:blipFill>
        <p:spPr>
          <a:xfrm>
            <a:off x="288460" y="1234440"/>
            <a:ext cx="2507376" cy="256032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926080" y="1234440"/>
            <a:ext cx="56692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Imagine that the project is completed, and that it has </a:t>
            </a:r>
            <a:r>
              <a:rPr lang="en-US" sz="24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failed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could have caused the failure? Think about: </a:t>
            </a:r>
          </a:p>
          <a:p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Integration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Scope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Time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Cost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Quality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Resources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Communication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Procurement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284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967</TotalTime>
  <Words>717</Words>
  <Application>Microsoft Office PowerPoint</Application>
  <PresentationFormat>On-screen Show (4:3)</PresentationFormat>
  <Paragraphs>214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J. Tobin</dc:creator>
  <cp:lastModifiedBy>Mary Ann Tobin</cp:lastModifiedBy>
  <cp:revision>71</cp:revision>
  <dcterms:created xsi:type="dcterms:W3CDTF">2013-10-14T16:53:44Z</dcterms:created>
  <dcterms:modified xsi:type="dcterms:W3CDTF">2013-11-09T20:10:38Z</dcterms:modified>
</cp:coreProperties>
</file>